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69" r:id="rId5"/>
    <p:sldId id="268" r:id="rId6"/>
    <p:sldId id="265" r:id="rId7"/>
    <p:sldId id="266" r:id="rId8"/>
    <p:sldId id="270" r:id="rId9"/>
    <p:sldId id="259" r:id="rId10"/>
    <p:sldId id="260" r:id="rId11"/>
    <p:sldId id="261" r:id="rId12"/>
    <p:sldId id="262" r:id="rId13"/>
    <p:sldId id="263" r:id="rId14"/>
    <p:sldId id="25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F63002-1558-4327-8A70-B2533FE3A868}" v="336" dt="2025-01-11T20:48:57.2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62" d="100"/>
          <a:sy n="62" d="100"/>
        </p:scale>
        <p:origin x="926"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AD2A7-1D60-F945-58F4-90624D9EA2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C2C91E-2060-359A-3CEB-8125EB0325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956C20B-FE36-2452-7284-72EA2D020886}"/>
              </a:ext>
            </a:extLst>
          </p:cNvPr>
          <p:cNvSpPr>
            <a:spLocks noGrp="1"/>
          </p:cNvSpPr>
          <p:nvPr>
            <p:ph type="dt" sz="half" idx="10"/>
          </p:nvPr>
        </p:nvSpPr>
        <p:spPr/>
        <p:txBody>
          <a:bodyPr/>
          <a:lstStyle/>
          <a:p>
            <a:fld id="{7B401828-565A-4368-A471-5C626B4BB348}" type="datetimeFigureOut">
              <a:rPr lang="en-US" smtClean="0"/>
              <a:t>1/11/2025</a:t>
            </a:fld>
            <a:endParaRPr lang="en-US"/>
          </a:p>
        </p:txBody>
      </p:sp>
      <p:sp>
        <p:nvSpPr>
          <p:cNvPr id="5" name="Footer Placeholder 4">
            <a:extLst>
              <a:ext uri="{FF2B5EF4-FFF2-40B4-BE49-F238E27FC236}">
                <a16:creationId xmlns:a16="http://schemas.microsoft.com/office/drawing/2014/main" id="{975849FB-8C90-AC7A-DD91-D59904E57CC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DD984C08-BF89-59A9-44A3-FB008A3CA9E3}"/>
              </a:ext>
            </a:extLst>
          </p:cNvPr>
          <p:cNvSpPr>
            <a:spLocks noGrp="1"/>
          </p:cNvSpPr>
          <p:nvPr>
            <p:ph type="sldNum" sz="quarter" idx="12"/>
          </p:nvPr>
        </p:nvSpPr>
        <p:spPr>
          <a:xfrm>
            <a:off x="8610600" y="6356350"/>
            <a:ext cx="2743200" cy="365125"/>
          </a:xfrm>
          <a:prstGeom prst="rect">
            <a:avLst/>
          </a:prstGeom>
        </p:spPr>
        <p:txBody>
          <a:bodyPr/>
          <a:lstStyle/>
          <a:p>
            <a:fld id="{A21BF77F-364D-4F4F-908D-AC5A6380FADF}" type="slidenum">
              <a:rPr lang="en-US" smtClean="0"/>
              <a:t>‹#›</a:t>
            </a:fld>
            <a:endParaRPr lang="en-US"/>
          </a:p>
        </p:txBody>
      </p:sp>
    </p:spTree>
    <p:extLst>
      <p:ext uri="{BB962C8B-B14F-4D97-AF65-F5344CB8AC3E}">
        <p14:creationId xmlns:p14="http://schemas.microsoft.com/office/powerpoint/2010/main" val="2448068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E5F7D-0FE6-AF1F-0874-C23A956DFD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88B27E-7B9B-F53D-3180-DBC2CD876E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4E1BED-5645-21CF-311C-3B465206EED2}"/>
              </a:ext>
            </a:extLst>
          </p:cNvPr>
          <p:cNvSpPr>
            <a:spLocks noGrp="1"/>
          </p:cNvSpPr>
          <p:nvPr>
            <p:ph type="dt" sz="half" idx="10"/>
          </p:nvPr>
        </p:nvSpPr>
        <p:spPr/>
        <p:txBody>
          <a:bodyPr/>
          <a:lstStyle/>
          <a:p>
            <a:fld id="{7B401828-565A-4368-A471-5C626B4BB348}" type="datetimeFigureOut">
              <a:rPr lang="en-US" smtClean="0"/>
              <a:t>1/11/2025</a:t>
            </a:fld>
            <a:endParaRPr lang="en-US"/>
          </a:p>
        </p:txBody>
      </p:sp>
      <p:sp>
        <p:nvSpPr>
          <p:cNvPr id="5" name="Footer Placeholder 4">
            <a:extLst>
              <a:ext uri="{FF2B5EF4-FFF2-40B4-BE49-F238E27FC236}">
                <a16:creationId xmlns:a16="http://schemas.microsoft.com/office/drawing/2014/main" id="{E2B53546-36A3-3DC6-CA37-10DFBCAD4BA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CA789EA-DFB3-C208-3F7B-BCB4B3211E58}"/>
              </a:ext>
            </a:extLst>
          </p:cNvPr>
          <p:cNvSpPr>
            <a:spLocks noGrp="1"/>
          </p:cNvSpPr>
          <p:nvPr>
            <p:ph type="sldNum" sz="quarter" idx="12"/>
          </p:nvPr>
        </p:nvSpPr>
        <p:spPr>
          <a:xfrm>
            <a:off x="8610600" y="6356350"/>
            <a:ext cx="2743200" cy="365125"/>
          </a:xfrm>
          <a:prstGeom prst="rect">
            <a:avLst/>
          </a:prstGeom>
        </p:spPr>
        <p:txBody>
          <a:bodyPr/>
          <a:lstStyle/>
          <a:p>
            <a:fld id="{A21BF77F-364D-4F4F-908D-AC5A6380FADF}" type="slidenum">
              <a:rPr lang="en-US" smtClean="0"/>
              <a:t>‹#›</a:t>
            </a:fld>
            <a:endParaRPr lang="en-US"/>
          </a:p>
        </p:txBody>
      </p:sp>
    </p:spTree>
    <p:extLst>
      <p:ext uri="{BB962C8B-B14F-4D97-AF65-F5344CB8AC3E}">
        <p14:creationId xmlns:p14="http://schemas.microsoft.com/office/powerpoint/2010/main" val="3176760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117177-13BC-9A15-B226-A2E0245E75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1BB279-FEC3-B335-59CA-A163B47777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2BC862-253C-9D14-DC3D-8114CE38C99C}"/>
              </a:ext>
            </a:extLst>
          </p:cNvPr>
          <p:cNvSpPr>
            <a:spLocks noGrp="1"/>
          </p:cNvSpPr>
          <p:nvPr>
            <p:ph type="dt" sz="half" idx="10"/>
          </p:nvPr>
        </p:nvSpPr>
        <p:spPr/>
        <p:txBody>
          <a:bodyPr/>
          <a:lstStyle/>
          <a:p>
            <a:fld id="{7B401828-565A-4368-A471-5C626B4BB348}" type="datetimeFigureOut">
              <a:rPr lang="en-US" smtClean="0"/>
              <a:t>1/11/2025</a:t>
            </a:fld>
            <a:endParaRPr lang="en-US"/>
          </a:p>
        </p:txBody>
      </p:sp>
      <p:sp>
        <p:nvSpPr>
          <p:cNvPr id="5" name="Footer Placeholder 4">
            <a:extLst>
              <a:ext uri="{FF2B5EF4-FFF2-40B4-BE49-F238E27FC236}">
                <a16:creationId xmlns:a16="http://schemas.microsoft.com/office/drawing/2014/main" id="{FD0D799F-854F-D4D3-F92E-FA51A07CB68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4CD03DD-FBB1-B0D7-D4D4-5CEF6DC1A157}"/>
              </a:ext>
            </a:extLst>
          </p:cNvPr>
          <p:cNvSpPr>
            <a:spLocks noGrp="1"/>
          </p:cNvSpPr>
          <p:nvPr>
            <p:ph type="sldNum" sz="quarter" idx="12"/>
          </p:nvPr>
        </p:nvSpPr>
        <p:spPr>
          <a:xfrm>
            <a:off x="8610600" y="6356350"/>
            <a:ext cx="2743200" cy="365125"/>
          </a:xfrm>
          <a:prstGeom prst="rect">
            <a:avLst/>
          </a:prstGeom>
        </p:spPr>
        <p:txBody>
          <a:bodyPr/>
          <a:lstStyle/>
          <a:p>
            <a:fld id="{A21BF77F-364D-4F4F-908D-AC5A6380FADF}" type="slidenum">
              <a:rPr lang="en-US" smtClean="0"/>
              <a:t>‹#›</a:t>
            </a:fld>
            <a:endParaRPr lang="en-US"/>
          </a:p>
        </p:txBody>
      </p:sp>
    </p:spTree>
    <p:extLst>
      <p:ext uri="{BB962C8B-B14F-4D97-AF65-F5344CB8AC3E}">
        <p14:creationId xmlns:p14="http://schemas.microsoft.com/office/powerpoint/2010/main" val="1637715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96C76-42A1-8EED-C216-872D33227E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758395-BA5D-C0D5-7EEF-A0B83E1C55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1F7779-3FBB-55BB-5EE3-DB7AD65F0DE5}"/>
              </a:ext>
            </a:extLst>
          </p:cNvPr>
          <p:cNvSpPr>
            <a:spLocks noGrp="1"/>
          </p:cNvSpPr>
          <p:nvPr>
            <p:ph type="dt" sz="half" idx="10"/>
          </p:nvPr>
        </p:nvSpPr>
        <p:spPr/>
        <p:txBody>
          <a:bodyPr/>
          <a:lstStyle/>
          <a:p>
            <a:fld id="{7B401828-565A-4368-A471-5C626B4BB348}" type="datetimeFigureOut">
              <a:rPr lang="en-US" smtClean="0"/>
              <a:t>1/11/2025</a:t>
            </a:fld>
            <a:endParaRPr lang="en-US"/>
          </a:p>
        </p:txBody>
      </p:sp>
      <p:sp>
        <p:nvSpPr>
          <p:cNvPr id="5" name="Footer Placeholder 4">
            <a:extLst>
              <a:ext uri="{FF2B5EF4-FFF2-40B4-BE49-F238E27FC236}">
                <a16:creationId xmlns:a16="http://schemas.microsoft.com/office/drawing/2014/main" id="{2DB0493E-2B9E-DD9A-13E6-EA718EA3444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4AB5E05-B532-E3D9-AA0C-DED1E73D819C}"/>
              </a:ext>
            </a:extLst>
          </p:cNvPr>
          <p:cNvSpPr>
            <a:spLocks noGrp="1"/>
          </p:cNvSpPr>
          <p:nvPr>
            <p:ph type="sldNum" sz="quarter" idx="12"/>
          </p:nvPr>
        </p:nvSpPr>
        <p:spPr>
          <a:xfrm>
            <a:off x="8610600" y="6356350"/>
            <a:ext cx="2743200" cy="365125"/>
          </a:xfrm>
          <a:prstGeom prst="rect">
            <a:avLst/>
          </a:prstGeom>
        </p:spPr>
        <p:txBody>
          <a:bodyPr/>
          <a:lstStyle/>
          <a:p>
            <a:fld id="{A21BF77F-364D-4F4F-908D-AC5A6380FADF}" type="slidenum">
              <a:rPr lang="en-US" smtClean="0"/>
              <a:t>‹#›</a:t>
            </a:fld>
            <a:endParaRPr lang="en-US"/>
          </a:p>
        </p:txBody>
      </p:sp>
    </p:spTree>
    <p:extLst>
      <p:ext uri="{BB962C8B-B14F-4D97-AF65-F5344CB8AC3E}">
        <p14:creationId xmlns:p14="http://schemas.microsoft.com/office/powerpoint/2010/main" val="4170550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F578F-A158-89AE-7E63-7F5077814D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476163-9408-1D2D-408B-A12D4875A78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D60023-528C-C8B8-5EED-375414EC46FE}"/>
              </a:ext>
            </a:extLst>
          </p:cNvPr>
          <p:cNvSpPr>
            <a:spLocks noGrp="1"/>
          </p:cNvSpPr>
          <p:nvPr>
            <p:ph type="dt" sz="half" idx="10"/>
          </p:nvPr>
        </p:nvSpPr>
        <p:spPr/>
        <p:txBody>
          <a:bodyPr/>
          <a:lstStyle/>
          <a:p>
            <a:fld id="{7B401828-565A-4368-A471-5C626B4BB348}" type="datetimeFigureOut">
              <a:rPr lang="en-US" smtClean="0"/>
              <a:t>1/11/2025</a:t>
            </a:fld>
            <a:endParaRPr lang="en-US"/>
          </a:p>
        </p:txBody>
      </p:sp>
      <p:sp>
        <p:nvSpPr>
          <p:cNvPr id="5" name="Footer Placeholder 4">
            <a:extLst>
              <a:ext uri="{FF2B5EF4-FFF2-40B4-BE49-F238E27FC236}">
                <a16:creationId xmlns:a16="http://schemas.microsoft.com/office/drawing/2014/main" id="{DEDB4560-4007-734F-BB3A-B6C13FE3FED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67ACB28-7CBC-9A6A-EA02-636195315742}"/>
              </a:ext>
            </a:extLst>
          </p:cNvPr>
          <p:cNvSpPr>
            <a:spLocks noGrp="1"/>
          </p:cNvSpPr>
          <p:nvPr>
            <p:ph type="sldNum" sz="quarter" idx="12"/>
          </p:nvPr>
        </p:nvSpPr>
        <p:spPr>
          <a:xfrm>
            <a:off x="8610600" y="6356350"/>
            <a:ext cx="2743200" cy="365125"/>
          </a:xfrm>
          <a:prstGeom prst="rect">
            <a:avLst/>
          </a:prstGeom>
        </p:spPr>
        <p:txBody>
          <a:bodyPr/>
          <a:lstStyle/>
          <a:p>
            <a:fld id="{A21BF77F-364D-4F4F-908D-AC5A6380FADF}" type="slidenum">
              <a:rPr lang="en-US" smtClean="0"/>
              <a:t>‹#›</a:t>
            </a:fld>
            <a:endParaRPr lang="en-US"/>
          </a:p>
        </p:txBody>
      </p:sp>
    </p:spTree>
    <p:extLst>
      <p:ext uri="{BB962C8B-B14F-4D97-AF65-F5344CB8AC3E}">
        <p14:creationId xmlns:p14="http://schemas.microsoft.com/office/powerpoint/2010/main" val="3932461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58132-0C9E-B34C-647C-A1A09338A0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7CBD55-029B-72D7-6627-8574E5AEE4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8C9CA9-20B9-45A7-9CD1-B43C94C036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AF1DAA8-B016-3575-3728-693585B4DF89}"/>
              </a:ext>
            </a:extLst>
          </p:cNvPr>
          <p:cNvSpPr>
            <a:spLocks noGrp="1"/>
          </p:cNvSpPr>
          <p:nvPr>
            <p:ph type="dt" sz="half" idx="10"/>
          </p:nvPr>
        </p:nvSpPr>
        <p:spPr/>
        <p:txBody>
          <a:bodyPr/>
          <a:lstStyle/>
          <a:p>
            <a:fld id="{7B401828-565A-4368-A471-5C626B4BB348}" type="datetimeFigureOut">
              <a:rPr lang="en-US" smtClean="0"/>
              <a:t>1/11/2025</a:t>
            </a:fld>
            <a:endParaRPr lang="en-US"/>
          </a:p>
        </p:txBody>
      </p:sp>
      <p:sp>
        <p:nvSpPr>
          <p:cNvPr id="6" name="Footer Placeholder 5">
            <a:extLst>
              <a:ext uri="{FF2B5EF4-FFF2-40B4-BE49-F238E27FC236}">
                <a16:creationId xmlns:a16="http://schemas.microsoft.com/office/drawing/2014/main" id="{5C8EB1F0-B554-9FA2-28DF-D89B3A98CCF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F9414B28-3D04-ABB6-16CD-E72EE58F2990}"/>
              </a:ext>
            </a:extLst>
          </p:cNvPr>
          <p:cNvSpPr>
            <a:spLocks noGrp="1"/>
          </p:cNvSpPr>
          <p:nvPr>
            <p:ph type="sldNum" sz="quarter" idx="12"/>
          </p:nvPr>
        </p:nvSpPr>
        <p:spPr>
          <a:xfrm>
            <a:off x="8610600" y="6356350"/>
            <a:ext cx="2743200" cy="365125"/>
          </a:xfrm>
          <a:prstGeom prst="rect">
            <a:avLst/>
          </a:prstGeom>
        </p:spPr>
        <p:txBody>
          <a:bodyPr/>
          <a:lstStyle/>
          <a:p>
            <a:fld id="{A21BF77F-364D-4F4F-908D-AC5A6380FADF}" type="slidenum">
              <a:rPr lang="en-US" smtClean="0"/>
              <a:t>‹#›</a:t>
            </a:fld>
            <a:endParaRPr lang="en-US"/>
          </a:p>
        </p:txBody>
      </p:sp>
    </p:spTree>
    <p:extLst>
      <p:ext uri="{BB962C8B-B14F-4D97-AF65-F5344CB8AC3E}">
        <p14:creationId xmlns:p14="http://schemas.microsoft.com/office/powerpoint/2010/main" val="3498816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C4040-6AEE-07D7-C3FA-8C37F38FE1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E9B326-83FE-3CB8-553C-A21818611F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D3DBB9-1231-380A-E123-93A9745DFD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01AE50-0321-E698-B4A2-1114DB9511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ABDDEB-0D80-D182-9144-79F46264C6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FA62C4-AFD9-12D9-775B-BD891DEBBCB8}"/>
              </a:ext>
            </a:extLst>
          </p:cNvPr>
          <p:cNvSpPr>
            <a:spLocks noGrp="1"/>
          </p:cNvSpPr>
          <p:nvPr>
            <p:ph type="dt" sz="half" idx="10"/>
          </p:nvPr>
        </p:nvSpPr>
        <p:spPr/>
        <p:txBody>
          <a:bodyPr/>
          <a:lstStyle/>
          <a:p>
            <a:fld id="{7B401828-565A-4368-A471-5C626B4BB348}" type="datetimeFigureOut">
              <a:rPr lang="en-US" smtClean="0"/>
              <a:t>1/11/2025</a:t>
            </a:fld>
            <a:endParaRPr lang="en-US"/>
          </a:p>
        </p:txBody>
      </p:sp>
      <p:sp>
        <p:nvSpPr>
          <p:cNvPr id="8" name="Footer Placeholder 7">
            <a:extLst>
              <a:ext uri="{FF2B5EF4-FFF2-40B4-BE49-F238E27FC236}">
                <a16:creationId xmlns:a16="http://schemas.microsoft.com/office/drawing/2014/main" id="{396DD79E-1996-5ECF-E022-814A568125A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04FC0243-EEF6-5A13-3304-3CDCC1FAA9BE}"/>
              </a:ext>
            </a:extLst>
          </p:cNvPr>
          <p:cNvSpPr>
            <a:spLocks noGrp="1"/>
          </p:cNvSpPr>
          <p:nvPr>
            <p:ph type="sldNum" sz="quarter" idx="12"/>
          </p:nvPr>
        </p:nvSpPr>
        <p:spPr>
          <a:xfrm>
            <a:off x="8610600" y="6356350"/>
            <a:ext cx="2743200" cy="365125"/>
          </a:xfrm>
          <a:prstGeom prst="rect">
            <a:avLst/>
          </a:prstGeom>
        </p:spPr>
        <p:txBody>
          <a:bodyPr/>
          <a:lstStyle/>
          <a:p>
            <a:fld id="{A21BF77F-364D-4F4F-908D-AC5A6380FADF}" type="slidenum">
              <a:rPr lang="en-US" smtClean="0"/>
              <a:t>‹#›</a:t>
            </a:fld>
            <a:endParaRPr lang="en-US"/>
          </a:p>
        </p:txBody>
      </p:sp>
    </p:spTree>
    <p:extLst>
      <p:ext uri="{BB962C8B-B14F-4D97-AF65-F5344CB8AC3E}">
        <p14:creationId xmlns:p14="http://schemas.microsoft.com/office/powerpoint/2010/main" val="2616716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4AE51-7338-F31F-A267-4A60445B60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12E6EC-A9B3-0787-7C86-419550CADEC1}"/>
              </a:ext>
            </a:extLst>
          </p:cNvPr>
          <p:cNvSpPr>
            <a:spLocks noGrp="1"/>
          </p:cNvSpPr>
          <p:nvPr>
            <p:ph type="dt" sz="half" idx="10"/>
          </p:nvPr>
        </p:nvSpPr>
        <p:spPr/>
        <p:txBody>
          <a:bodyPr/>
          <a:lstStyle/>
          <a:p>
            <a:fld id="{7B401828-565A-4368-A471-5C626B4BB348}" type="datetimeFigureOut">
              <a:rPr lang="en-US" smtClean="0"/>
              <a:t>1/11/2025</a:t>
            </a:fld>
            <a:endParaRPr lang="en-US"/>
          </a:p>
        </p:txBody>
      </p:sp>
      <p:sp>
        <p:nvSpPr>
          <p:cNvPr id="4" name="Footer Placeholder 3">
            <a:extLst>
              <a:ext uri="{FF2B5EF4-FFF2-40B4-BE49-F238E27FC236}">
                <a16:creationId xmlns:a16="http://schemas.microsoft.com/office/drawing/2014/main" id="{F2FCB55E-A4F9-2E11-A741-704C4F030BF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75E4FF62-0A86-18A2-ED8A-EC86E26D1044}"/>
              </a:ext>
            </a:extLst>
          </p:cNvPr>
          <p:cNvSpPr>
            <a:spLocks noGrp="1"/>
          </p:cNvSpPr>
          <p:nvPr>
            <p:ph type="sldNum" sz="quarter" idx="12"/>
          </p:nvPr>
        </p:nvSpPr>
        <p:spPr>
          <a:xfrm>
            <a:off x="8610600" y="6356350"/>
            <a:ext cx="2743200" cy="365125"/>
          </a:xfrm>
          <a:prstGeom prst="rect">
            <a:avLst/>
          </a:prstGeom>
        </p:spPr>
        <p:txBody>
          <a:bodyPr/>
          <a:lstStyle/>
          <a:p>
            <a:fld id="{A21BF77F-364D-4F4F-908D-AC5A6380FADF}" type="slidenum">
              <a:rPr lang="en-US" smtClean="0"/>
              <a:t>‹#›</a:t>
            </a:fld>
            <a:endParaRPr lang="en-US"/>
          </a:p>
        </p:txBody>
      </p:sp>
    </p:spTree>
    <p:extLst>
      <p:ext uri="{BB962C8B-B14F-4D97-AF65-F5344CB8AC3E}">
        <p14:creationId xmlns:p14="http://schemas.microsoft.com/office/powerpoint/2010/main" val="3134915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322EE3-BEAC-0F1B-23E9-DADE9AD2EA70}"/>
              </a:ext>
            </a:extLst>
          </p:cNvPr>
          <p:cNvSpPr>
            <a:spLocks noGrp="1"/>
          </p:cNvSpPr>
          <p:nvPr>
            <p:ph type="dt" sz="half" idx="10"/>
          </p:nvPr>
        </p:nvSpPr>
        <p:spPr/>
        <p:txBody>
          <a:bodyPr/>
          <a:lstStyle/>
          <a:p>
            <a:fld id="{7B401828-565A-4368-A471-5C626B4BB348}" type="datetimeFigureOut">
              <a:rPr lang="en-US" smtClean="0"/>
              <a:t>1/11/2025</a:t>
            </a:fld>
            <a:endParaRPr lang="en-US"/>
          </a:p>
        </p:txBody>
      </p:sp>
      <p:sp>
        <p:nvSpPr>
          <p:cNvPr id="3" name="Footer Placeholder 2">
            <a:extLst>
              <a:ext uri="{FF2B5EF4-FFF2-40B4-BE49-F238E27FC236}">
                <a16:creationId xmlns:a16="http://schemas.microsoft.com/office/drawing/2014/main" id="{4B159F0D-8B6B-F2A8-CD63-8CF882A6D1D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3D2A543F-2934-6E69-BEEB-36787E670243}"/>
              </a:ext>
            </a:extLst>
          </p:cNvPr>
          <p:cNvSpPr>
            <a:spLocks noGrp="1"/>
          </p:cNvSpPr>
          <p:nvPr>
            <p:ph type="sldNum" sz="quarter" idx="12"/>
          </p:nvPr>
        </p:nvSpPr>
        <p:spPr>
          <a:xfrm>
            <a:off x="8610600" y="6356350"/>
            <a:ext cx="2743200" cy="365125"/>
          </a:xfrm>
          <a:prstGeom prst="rect">
            <a:avLst/>
          </a:prstGeom>
        </p:spPr>
        <p:txBody>
          <a:bodyPr/>
          <a:lstStyle/>
          <a:p>
            <a:fld id="{A21BF77F-364D-4F4F-908D-AC5A6380FADF}" type="slidenum">
              <a:rPr lang="en-US" smtClean="0"/>
              <a:t>‹#›</a:t>
            </a:fld>
            <a:endParaRPr lang="en-US"/>
          </a:p>
        </p:txBody>
      </p:sp>
    </p:spTree>
    <p:extLst>
      <p:ext uri="{BB962C8B-B14F-4D97-AF65-F5344CB8AC3E}">
        <p14:creationId xmlns:p14="http://schemas.microsoft.com/office/powerpoint/2010/main" val="3687925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A228-8873-B2DA-E9B9-D2A01A222E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6CB489-6E33-545A-EDBB-D91835134D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BB2C50-E295-0D2A-EC45-1B446AF5FD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23A0B9-CBB9-FE67-9ACE-C4B527EF7911}"/>
              </a:ext>
            </a:extLst>
          </p:cNvPr>
          <p:cNvSpPr>
            <a:spLocks noGrp="1"/>
          </p:cNvSpPr>
          <p:nvPr>
            <p:ph type="dt" sz="half" idx="10"/>
          </p:nvPr>
        </p:nvSpPr>
        <p:spPr/>
        <p:txBody>
          <a:bodyPr/>
          <a:lstStyle/>
          <a:p>
            <a:fld id="{7B401828-565A-4368-A471-5C626B4BB348}" type="datetimeFigureOut">
              <a:rPr lang="en-US" smtClean="0"/>
              <a:t>1/11/2025</a:t>
            </a:fld>
            <a:endParaRPr lang="en-US"/>
          </a:p>
        </p:txBody>
      </p:sp>
      <p:sp>
        <p:nvSpPr>
          <p:cNvPr id="6" name="Footer Placeholder 5">
            <a:extLst>
              <a:ext uri="{FF2B5EF4-FFF2-40B4-BE49-F238E27FC236}">
                <a16:creationId xmlns:a16="http://schemas.microsoft.com/office/drawing/2014/main" id="{9EA44F9F-94DB-6ACF-B82F-B364060570D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327FFA9-FEB6-FC0C-F37E-DA86334A73B1}"/>
              </a:ext>
            </a:extLst>
          </p:cNvPr>
          <p:cNvSpPr>
            <a:spLocks noGrp="1"/>
          </p:cNvSpPr>
          <p:nvPr>
            <p:ph type="sldNum" sz="quarter" idx="12"/>
          </p:nvPr>
        </p:nvSpPr>
        <p:spPr>
          <a:xfrm>
            <a:off x="8610600" y="6356350"/>
            <a:ext cx="2743200" cy="365125"/>
          </a:xfrm>
          <a:prstGeom prst="rect">
            <a:avLst/>
          </a:prstGeom>
        </p:spPr>
        <p:txBody>
          <a:bodyPr/>
          <a:lstStyle/>
          <a:p>
            <a:fld id="{A21BF77F-364D-4F4F-908D-AC5A6380FADF}" type="slidenum">
              <a:rPr lang="en-US" smtClean="0"/>
              <a:t>‹#›</a:t>
            </a:fld>
            <a:endParaRPr lang="en-US"/>
          </a:p>
        </p:txBody>
      </p:sp>
    </p:spTree>
    <p:extLst>
      <p:ext uri="{BB962C8B-B14F-4D97-AF65-F5344CB8AC3E}">
        <p14:creationId xmlns:p14="http://schemas.microsoft.com/office/powerpoint/2010/main" val="2900950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F7807-9204-2F55-7F04-72282512DE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6A90F4-79B5-C7E0-45A5-A0046D8A59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EF1932-835A-C7C6-B946-A381EB157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001F3A-83E5-E409-01D1-5D8E3FA5D38A}"/>
              </a:ext>
            </a:extLst>
          </p:cNvPr>
          <p:cNvSpPr>
            <a:spLocks noGrp="1"/>
          </p:cNvSpPr>
          <p:nvPr>
            <p:ph type="dt" sz="half" idx="10"/>
          </p:nvPr>
        </p:nvSpPr>
        <p:spPr/>
        <p:txBody>
          <a:bodyPr/>
          <a:lstStyle/>
          <a:p>
            <a:fld id="{7B401828-565A-4368-A471-5C626B4BB348}" type="datetimeFigureOut">
              <a:rPr lang="en-US" smtClean="0"/>
              <a:t>1/11/2025</a:t>
            </a:fld>
            <a:endParaRPr lang="en-US"/>
          </a:p>
        </p:txBody>
      </p:sp>
      <p:sp>
        <p:nvSpPr>
          <p:cNvPr id="6" name="Footer Placeholder 5">
            <a:extLst>
              <a:ext uri="{FF2B5EF4-FFF2-40B4-BE49-F238E27FC236}">
                <a16:creationId xmlns:a16="http://schemas.microsoft.com/office/drawing/2014/main" id="{220D01F3-F436-A7B0-E563-4C57D16D732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468C43B-85A5-35D6-3CA2-A326E8566F35}"/>
              </a:ext>
            </a:extLst>
          </p:cNvPr>
          <p:cNvSpPr>
            <a:spLocks noGrp="1"/>
          </p:cNvSpPr>
          <p:nvPr>
            <p:ph type="sldNum" sz="quarter" idx="12"/>
          </p:nvPr>
        </p:nvSpPr>
        <p:spPr>
          <a:xfrm>
            <a:off x="8610600" y="6356350"/>
            <a:ext cx="2743200" cy="365125"/>
          </a:xfrm>
          <a:prstGeom prst="rect">
            <a:avLst/>
          </a:prstGeom>
        </p:spPr>
        <p:txBody>
          <a:bodyPr/>
          <a:lstStyle/>
          <a:p>
            <a:fld id="{A21BF77F-364D-4F4F-908D-AC5A6380FADF}" type="slidenum">
              <a:rPr lang="en-US" smtClean="0"/>
              <a:t>‹#›</a:t>
            </a:fld>
            <a:endParaRPr lang="en-US"/>
          </a:p>
        </p:txBody>
      </p:sp>
    </p:spTree>
    <p:extLst>
      <p:ext uri="{BB962C8B-B14F-4D97-AF65-F5344CB8AC3E}">
        <p14:creationId xmlns:p14="http://schemas.microsoft.com/office/powerpoint/2010/main" val="2091427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FB93D5-2968-69DD-31D1-D330821F26AC}"/>
              </a:ext>
            </a:extLst>
          </p:cNvPr>
          <p:cNvSpPr>
            <a:spLocks noGrp="1"/>
          </p:cNvSpPr>
          <p:nvPr>
            <p:ph type="title"/>
          </p:nvPr>
        </p:nvSpPr>
        <p:spPr>
          <a:xfrm>
            <a:off x="2743200" y="365125"/>
            <a:ext cx="8610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0D62A7-8F16-7E60-A8FB-53153B0589F2}"/>
              </a:ext>
            </a:extLst>
          </p:cNvPr>
          <p:cNvSpPr>
            <a:spLocks noGrp="1"/>
          </p:cNvSpPr>
          <p:nvPr>
            <p:ph type="body" idx="1"/>
          </p:nvPr>
        </p:nvSpPr>
        <p:spPr>
          <a:xfrm>
            <a:off x="838200" y="2286632"/>
            <a:ext cx="10515600" cy="3720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D003C8-4F6B-68FF-2E75-A1253315CB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B401828-565A-4368-A471-5C626B4BB348}" type="datetimeFigureOut">
              <a:rPr lang="en-US" smtClean="0"/>
              <a:t>1/11/2025</a:t>
            </a:fld>
            <a:endParaRPr lang="en-US"/>
          </a:p>
        </p:txBody>
      </p:sp>
      <p:pic>
        <p:nvPicPr>
          <p:cNvPr id="8" name="Picture 7" descr="A black background with a black square&#10;&#10;Description automatically generated with medium confidence">
            <a:extLst>
              <a:ext uri="{FF2B5EF4-FFF2-40B4-BE49-F238E27FC236}">
                <a16:creationId xmlns:a16="http://schemas.microsoft.com/office/drawing/2014/main" id="{7E07D254-052E-AD13-1046-0FAD60ED4FF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989455" y="6006722"/>
            <a:ext cx="4070350" cy="749801"/>
          </a:xfrm>
          <a:prstGeom prst="rect">
            <a:avLst/>
          </a:prstGeom>
        </p:spPr>
      </p:pic>
      <p:pic>
        <p:nvPicPr>
          <p:cNvPr id="9" name="Picture 8" descr="A poster with a flag and a building&#10;&#10;Description automatically generated">
            <a:extLst>
              <a:ext uri="{FF2B5EF4-FFF2-40B4-BE49-F238E27FC236}">
                <a16:creationId xmlns:a16="http://schemas.microsoft.com/office/drawing/2014/main" id="{D8DBA53D-361E-197D-BB59-6D91D0E66CC2}"/>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56368" y="136525"/>
            <a:ext cx="1453432" cy="1903791"/>
          </a:xfrm>
          <a:prstGeom prst="rect">
            <a:avLst/>
          </a:prstGeom>
        </p:spPr>
      </p:pic>
    </p:spTree>
    <p:extLst>
      <p:ext uri="{BB962C8B-B14F-4D97-AF65-F5344CB8AC3E}">
        <p14:creationId xmlns:p14="http://schemas.microsoft.com/office/powerpoint/2010/main" val="2214502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u.s.forumswregion@gmail.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ongress.gov/bill/118th-congress/house-bill/82"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lerk.house.gov/Votes" TargetMode="External"/><Relationship Id="rId2" Type="http://schemas.openxmlformats.org/officeDocument/2006/relationships/hyperlink" Target="https://www.senate.gov/legislative/bills_acts_laws.htm" TargetMode="External"/><Relationship Id="rId1" Type="http://schemas.openxmlformats.org/officeDocument/2006/relationships/slideLayout" Target="../slideLayouts/slideLayout2.xml"/><Relationship Id="rId6" Type="http://schemas.openxmlformats.org/officeDocument/2006/relationships/hyperlink" Target="https://fastdemocracy.com/states/" TargetMode="External"/><Relationship Id="rId5" Type="http://schemas.openxmlformats.org/officeDocument/2006/relationships/hyperlink" Target="https://legiscan.com/US" TargetMode="External"/><Relationship Id="rId4" Type="http://schemas.openxmlformats.org/officeDocument/2006/relationships/hyperlink" Target="https://www.govtrack.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2F02D-061A-E01A-ABA7-C9AE54CF46B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9801144D-275B-11BC-9993-66E8B938570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04659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EA15A-A7D4-FE9F-DCBD-74A138BB1579}"/>
              </a:ext>
            </a:extLst>
          </p:cNvPr>
          <p:cNvSpPr>
            <a:spLocks noGrp="1"/>
          </p:cNvSpPr>
          <p:nvPr>
            <p:ph type="title"/>
          </p:nvPr>
        </p:nvSpPr>
        <p:spPr/>
        <p:txBody>
          <a:bodyPr/>
          <a:lstStyle/>
          <a:p>
            <a:r>
              <a:rPr lang="en-US" dirty="0"/>
              <a:t>PRACTICAL STEPS TO TRACK LEGISLATION</a:t>
            </a:r>
          </a:p>
        </p:txBody>
      </p:sp>
      <p:sp>
        <p:nvSpPr>
          <p:cNvPr id="3" name="Content Placeholder 2">
            <a:extLst>
              <a:ext uri="{FF2B5EF4-FFF2-40B4-BE49-F238E27FC236}">
                <a16:creationId xmlns:a16="http://schemas.microsoft.com/office/drawing/2014/main" id="{F4CBE8BB-F42E-821F-F697-D27A41C2F7CD}"/>
              </a:ext>
            </a:extLst>
          </p:cNvPr>
          <p:cNvSpPr>
            <a:spLocks noGrp="1"/>
          </p:cNvSpPr>
          <p:nvPr>
            <p:ph idx="1"/>
          </p:nvPr>
        </p:nvSpPr>
        <p:spPr/>
        <p:txBody>
          <a:bodyPr>
            <a:normAutofit/>
          </a:bodyPr>
          <a:lstStyle/>
          <a:p>
            <a:r>
              <a:rPr lang="en-US" dirty="0"/>
              <a:t>IDENTIFY RELEVANT TOPICS-DEFINE FOCUS AREAS OR KEY WORDS</a:t>
            </a:r>
          </a:p>
          <a:p>
            <a:r>
              <a:rPr lang="en-US" dirty="0"/>
              <a:t>FIND THE BILL</a:t>
            </a:r>
          </a:p>
          <a:p>
            <a:r>
              <a:rPr lang="en-US" dirty="0"/>
              <a:t>UNDERSTAND THE BILL</a:t>
            </a:r>
          </a:p>
          <a:p>
            <a:r>
              <a:rPr lang="en-US" dirty="0"/>
              <a:t>TRACK PROGRESS</a:t>
            </a:r>
          </a:p>
          <a:p>
            <a:r>
              <a:rPr lang="en-US" dirty="0"/>
              <a:t>ENGAGE WITH LEGISLATORS</a:t>
            </a:r>
          </a:p>
        </p:txBody>
      </p:sp>
    </p:spTree>
    <p:extLst>
      <p:ext uri="{BB962C8B-B14F-4D97-AF65-F5344CB8AC3E}">
        <p14:creationId xmlns:p14="http://schemas.microsoft.com/office/powerpoint/2010/main" val="22129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30327-038F-D7F2-8D9B-187B61318D0A}"/>
              </a:ext>
            </a:extLst>
          </p:cNvPr>
          <p:cNvSpPr>
            <a:spLocks noGrp="1"/>
          </p:cNvSpPr>
          <p:nvPr>
            <p:ph type="title"/>
          </p:nvPr>
        </p:nvSpPr>
        <p:spPr/>
        <p:txBody>
          <a:bodyPr/>
          <a:lstStyle/>
          <a:p>
            <a:r>
              <a:rPr lang="en-US" dirty="0"/>
              <a:t>CHALLENGES AND TIPS</a:t>
            </a:r>
          </a:p>
        </p:txBody>
      </p:sp>
      <p:sp>
        <p:nvSpPr>
          <p:cNvPr id="3" name="Content Placeholder 2">
            <a:extLst>
              <a:ext uri="{FF2B5EF4-FFF2-40B4-BE49-F238E27FC236}">
                <a16:creationId xmlns:a16="http://schemas.microsoft.com/office/drawing/2014/main" id="{155158F4-B5F0-8930-2953-0153D06C3AF8}"/>
              </a:ext>
            </a:extLst>
          </p:cNvPr>
          <p:cNvSpPr>
            <a:spLocks noGrp="1"/>
          </p:cNvSpPr>
          <p:nvPr>
            <p:ph idx="1"/>
          </p:nvPr>
        </p:nvSpPr>
        <p:spPr>
          <a:xfrm>
            <a:off x="838200" y="2286631"/>
            <a:ext cx="10515600" cy="3963093"/>
          </a:xfrm>
        </p:spPr>
        <p:txBody>
          <a:bodyPr>
            <a:normAutofit/>
          </a:bodyPr>
          <a:lstStyle/>
          <a:p>
            <a:r>
              <a:rPr lang="en-US" dirty="0"/>
              <a:t>CHALLENGES</a:t>
            </a:r>
          </a:p>
          <a:p>
            <a:pPr lvl="1"/>
            <a:r>
              <a:rPr lang="en-US" dirty="0"/>
              <a:t>JARGON</a:t>
            </a:r>
          </a:p>
          <a:p>
            <a:pPr lvl="1"/>
            <a:r>
              <a:rPr lang="en-US" dirty="0"/>
              <a:t>HIGH VOLUME OF BILLS BEING INTRODUCED</a:t>
            </a:r>
          </a:p>
          <a:p>
            <a:pPr lvl="1"/>
            <a:r>
              <a:rPr lang="en-US" dirty="0"/>
              <a:t>FREQUENT UPDATES AND AMENDMENTS</a:t>
            </a:r>
          </a:p>
          <a:p>
            <a:pPr lvl="1"/>
            <a:r>
              <a:rPr lang="en-US" dirty="0"/>
              <a:t>LIMITED ACCESSIBILITY</a:t>
            </a:r>
          </a:p>
          <a:p>
            <a:r>
              <a:rPr lang="en-US" dirty="0"/>
              <a:t>TIPS</a:t>
            </a:r>
          </a:p>
          <a:p>
            <a:pPr lvl="1"/>
            <a:r>
              <a:rPr lang="en-US" dirty="0"/>
              <a:t>PRIORITIZE AND ORGANIZE YOUR RESOURCES</a:t>
            </a:r>
          </a:p>
          <a:p>
            <a:pPr lvl="1"/>
            <a:r>
              <a:rPr lang="en-US" dirty="0"/>
              <a:t>USE ALERTS AND SUMMARIES TO SAVE TIME</a:t>
            </a:r>
          </a:p>
          <a:p>
            <a:pPr lvl="1"/>
            <a:r>
              <a:rPr lang="en-US" dirty="0"/>
              <a:t>PARTNER WITH ADVOCACY GROUPS FOR DEEPER INSIGHTS</a:t>
            </a:r>
          </a:p>
        </p:txBody>
      </p:sp>
    </p:spTree>
    <p:extLst>
      <p:ext uri="{BB962C8B-B14F-4D97-AF65-F5344CB8AC3E}">
        <p14:creationId xmlns:p14="http://schemas.microsoft.com/office/powerpoint/2010/main" val="50651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D534F-64A7-C9E3-BE4D-D38629BBCF7A}"/>
              </a:ext>
            </a:extLst>
          </p:cNvPr>
          <p:cNvSpPr>
            <a:spLocks noGrp="1"/>
          </p:cNvSpPr>
          <p:nvPr>
            <p:ph type="title"/>
          </p:nvPr>
        </p:nvSpPr>
        <p:spPr/>
        <p:txBody>
          <a:bodyPr/>
          <a:lstStyle/>
          <a:p>
            <a:r>
              <a:rPr lang="en-US" dirty="0"/>
              <a:t>HOW TO TAKE ACTION</a:t>
            </a:r>
          </a:p>
        </p:txBody>
      </p:sp>
      <p:sp>
        <p:nvSpPr>
          <p:cNvPr id="3" name="Content Placeholder 2">
            <a:extLst>
              <a:ext uri="{FF2B5EF4-FFF2-40B4-BE49-F238E27FC236}">
                <a16:creationId xmlns:a16="http://schemas.microsoft.com/office/drawing/2014/main" id="{B9479A63-11FB-023A-B055-B69B6EF73339}"/>
              </a:ext>
            </a:extLst>
          </p:cNvPr>
          <p:cNvSpPr>
            <a:spLocks noGrp="1"/>
          </p:cNvSpPr>
          <p:nvPr>
            <p:ph idx="1"/>
          </p:nvPr>
        </p:nvSpPr>
        <p:spPr/>
        <p:txBody>
          <a:bodyPr>
            <a:normAutofit lnSpcReduction="10000"/>
          </a:bodyPr>
          <a:lstStyle/>
          <a:p>
            <a:r>
              <a:rPr lang="en-US" dirty="0"/>
              <a:t>WRITE OR CALL REPRESENTATIVES</a:t>
            </a:r>
          </a:p>
          <a:p>
            <a:r>
              <a:rPr lang="en-US" dirty="0"/>
              <a:t>TESTIFY IN COMMITTEE HEARINGS</a:t>
            </a:r>
          </a:p>
          <a:p>
            <a:r>
              <a:rPr lang="en-US" dirty="0"/>
              <a:t>MOBILIZE YOUR NETWORK FOR ADVOCACY</a:t>
            </a:r>
          </a:p>
          <a:p>
            <a:r>
              <a:rPr lang="en-US" dirty="0"/>
              <a:t>STAY PERSISTENT AND FOLLOW-UP</a:t>
            </a:r>
          </a:p>
          <a:p>
            <a:r>
              <a:rPr lang="en-US" dirty="0"/>
              <a:t>LEGISLATIVE ACTION DAYS</a:t>
            </a:r>
          </a:p>
          <a:p>
            <a:r>
              <a:rPr lang="en-US" dirty="0"/>
              <a:t>ATTEND YOUR LOCAL LEGISLATIVE OR CONGRESSIONAL DISTRICT MEETINGS</a:t>
            </a:r>
          </a:p>
          <a:p>
            <a:r>
              <a:rPr lang="en-US" dirty="0"/>
              <a:t>REQUEST TO SPEAK</a:t>
            </a:r>
          </a:p>
        </p:txBody>
      </p:sp>
    </p:spTree>
    <p:extLst>
      <p:ext uri="{BB962C8B-B14F-4D97-AF65-F5344CB8AC3E}">
        <p14:creationId xmlns:p14="http://schemas.microsoft.com/office/powerpoint/2010/main" val="377172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BA43C-56FB-BBB2-436A-72A4CD94F24B}"/>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0F7CA635-1482-E1B5-D93B-90DF2DD61475}"/>
              </a:ext>
            </a:extLst>
          </p:cNvPr>
          <p:cNvSpPr>
            <a:spLocks noGrp="1"/>
          </p:cNvSpPr>
          <p:nvPr>
            <p:ph idx="1"/>
          </p:nvPr>
        </p:nvSpPr>
        <p:spPr/>
        <p:txBody>
          <a:bodyPr/>
          <a:lstStyle/>
          <a:p>
            <a:r>
              <a:rPr lang="en-US" dirty="0"/>
              <a:t>HOLD MEETINGS IN YOUR CHAPTER (STATE) TO DETERMINE LEGISLATIVE PRIORITIES.</a:t>
            </a:r>
          </a:p>
          <a:p>
            <a:r>
              <a:rPr lang="en-US" dirty="0"/>
              <a:t>IDENTIFY YOUR LEGISLATORS AND UNDERSTAND THEIR COMMITTEE ASSIGNMENTS AND PRIORITIES.</a:t>
            </a:r>
          </a:p>
          <a:p>
            <a:r>
              <a:rPr lang="en-US" dirty="0"/>
              <a:t>LOCATE YOUR STATE’S LEGISLATIVE TRACKING SITE</a:t>
            </a:r>
          </a:p>
          <a:p>
            <a:r>
              <a:rPr lang="en-US" dirty="0"/>
              <a:t>START TRACKING LEGISLATION AND ADVOCATING FOR THE CHANGES THAT MEAN THE MOST TO YOU!</a:t>
            </a:r>
          </a:p>
        </p:txBody>
      </p:sp>
    </p:spTree>
    <p:extLst>
      <p:ext uri="{BB962C8B-B14F-4D97-AF65-F5344CB8AC3E}">
        <p14:creationId xmlns:p14="http://schemas.microsoft.com/office/powerpoint/2010/main" val="3340549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8F903F-8992-214C-6BD9-82E544386A0C}"/>
              </a:ext>
            </a:extLst>
          </p:cNvPr>
          <p:cNvSpPr>
            <a:spLocks noGrp="1"/>
          </p:cNvSpPr>
          <p:nvPr>
            <p:ph idx="1"/>
          </p:nvPr>
        </p:nvSpPr>
        <p:spPr>
          <a:xfrm>
            <a:off x="3694670" y="2286632"/>
            <a:ext cx="7659130" cy="3720090"/>
          </a:xfrm>
        </p:spPr>
        <p:txBody>
          <a:bodyPr>
            <a:normAutofit/>
          </a:bodyPr>
          <a:lstStyle/>
          <a:p>
            <a:pPr marL="0" indent="0">
              <a:lnSpc>
                <a:spcPct val="100000"/>
              </a:lnSpc>
              <a:spcBef>
                <a:spcPts val="0"/>
              </a:spcBef>
              <a:buNone/>
            </a:pPr>
            <a:r>
              <a:rPr lang="en-US" sz="4000" dirty="0"/>
              <a:t>Dr. April S. Coleman</a:t>
            </a:r>
          </a:p>
          <a:p>
            <a:pPr marL="0" indent="0">
              <a:lnSpc>
                <a:spcPct val="100000"/>
              </a:lnSpc>
              <a:spcBef>
                <a:spcPts val="0"/>
              </a:spcBef>
              <a:buNone/>
            </a:pPr>
            <a:r>
              <a:rPr lang="en-US" sz="4000" dirty="0"/>
              <a:t>SW Region Representative</a:t>
            </a:r>
          </a:p>
          <a:p>
            <a:pPr marL="0" indent="0">
              <a:lnSpc>
                <a:spcPct val="100000"/>
              </a:lnSpc>
              <a:spcBef>
                <a:spcPts val="0"/>
              </a:spcBef>
              <a:buNone/>
            </a:pPr>
            <a:r>
              <a:rPr lang="en-US" sz="4000" dirty="0">
                <a:hlinkClick r:id="rId2"/>
              </a:rPr>
              <a:t>u.s.forumswregion@gmail.com</a:t>
            </a:r>
            <a:endParaRPr lang="en-US" sz="4000" dirty="0"/>
          </a:p>
          <a:p>
            <a:pPr marL="0" indent="0">
              <a:lnSpc>
                <a:spcPct val="100000"/>
              </a:lnSpc>
              <a:spcBef>
                <a:spcPts val="0"/>
              </a:spcBef>
              <a:buNone/>
            </a:pPr>
            <a:r>
              <a:rPr lang="en-US" sz="4000" dirty="0"/>
              <a:t>(480) 332-0540</a:t>
            </a:r>
          </a:p>
        </p:txBody>
      </p:sp>
    </p:spTree>
    <p:extLst>
      <p:ext uri="{BB962C8B-B14F-4D97-AF65-F5344CB8AC3E}">
        <p14:creationId xmlns:p14="http://schemas.microsoft.com/office/powerpoint/2010/main" val="860616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D611E-306B-B282-DB36-678B5A1EED5E}"/>
              </a:ext>
            </a:extLst>
          </p:cNvPr>
          <p:cNvSpPr>
            <a:spLocks noGrp="1"/>
          </p:cNvSpPr>
          <p:nvPr>
            <p:ph type="ctrTitle"/>
          </p:nvPr>
        </p:nvSpPr>
        <p:spPr>
          <a:xfrm>
            <a:off x="1734065" y="2110903"/>
            <a:ext cx="9144000" cy="2387600"/>
          </a:xfrm>
        </p:spPr>
        <p:txBody>
          <a:bodyPr>
            <a:normAutofit/>
          </a:bodyPr>
          <a:lstStyle/>
          <a:p>
            <a:r>
              <a:rPr lang="en-US" sz="9600" dirty="0"/>
              <a:t>THANK YOU!!</a:t>
            </a:r>
          </a:p>
        </p:txBody>
      </p:sp>
    </p:spTree>
    <p:extLst>
      <p:ext uri="{BB962C8B-B14F-4D97-AF65-F5344CB8AC3E}">
        <p14:creationId xmlns:p14="http://schemas.microsoft.com/office/powerpoint/2010/main" val="1347113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13BAC-D539-FF47-6408-C86CF5D87B12}"/>
              </a:ext>
            </a:extLst>
          </p:cNvPr>
          <p:cNvSpPr>
            <a:spLocks noGrp="1"/>
          </p:cNvSpPr>
          <p:nvPr>
            <p:ph type="ctrTitle"/>
          </p:nvPr>
        </p:nvSpPr>
        <p:spPr/>
        <p:txBody>
          <a:bodyPr/>
          <a:lstStyle/>
          <a:p>
            <a:r>
              <a:rPr lang="en-US"/>
              <a:t>NOW THE REAL WORK BEGINS!</a:t>
            </a:r>
            <a:endParaRPr lang="en-US" dirty="0"/>
          </a:p>
        </p:txBody>
      </p:sp>
      <p:sp>
        <p:nvSpPr>
          <p:cNvPr id="3" name="Subtitle 2">
            <a:extLst>
              <a:ext uri="{FF2B5EF4-FFF2-40B4-BE49-F238E27FC236}">
                <a16:creationId xmlns:a16="http://schemas.microsoft.com/office/drawing/2014/main" id="{DA6847B1-D646-0E2A-6F83-102C2A526217}"/>
              </a:ext>
            </a:extLst>
          </p:cNvPr>
          <p:cNvSpPr>
            <a:spLocks noGrp="1"/>
          </p:cNvSpPr>
          <p:nvPr>
            <p:ph type="subTitle" idx="1"/>
          </p:nvPr>
        </p:nvSpPr>
        <p:spPr/>
        <p:txBody>
          <a:bodyPr/>
          <a:lstStyle/>
          <a:p>
            <a:r>
              <a:rPr lang="en-US"/>
              <a:t>HOW TO GET ORGANIZED FOR EFFECTIVE LEGISLATIVE ACTION</a:t>
            </a:r>
            <a:endParaRPr lang="en-US" dirty="0"/>
          </a:p>
        </p:txBody>
      </p:sp>
    </p:spTree>
    <p:extLst>
      <p:ext uri="{BB962C8B-B14F-4D97-AF65-F5344CB8AC3E}">
        <p14:creationId xmlns:p14="http://schemas.microsoft.com/office/powerpoint/2010/main" val="146511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0175C-32FB-A5D7-FC18-BBE5E5D1DED6}"/>
              </a:ext>
            </a:extLst>
          </p:cNvPr>
          <p:cNvSpPr>
            <a:spLocks noGrp="1"/>
          </p:cNvSpPr>
          <p:nvPr>
            <p:ph type="title"/>
          </p:nvPr>
        </p:nvSpPr>
        <p:spPr>
          <a:xfrm>
            <a:off x="2506132" y="365125"/>
            <a:ext cx="9349537" cy="1325563"/>
          </a:xfrm>
        </p:spPr>
        <p:txBody>
          <a:bodyPr/>
          <a:lstStyle/>
          <a:p>
            <a:r>
              <a:rPr lang="en-US" dirty="0"/>
              <a:t>DKG U.S. FORUM STEERING COMMITTEE</a:t>
            </a:r>
          </a:p>
        </p:txBody>
      </p:sp>
      <p:pic>
        <p:nvPicPr>
          <p:cNvPr id="10" name="Picture 9">
            <a:extLst>
              <a:ext uri="{FF2B5EF4-FFF2-40B4-BE49-F238E27FC236}">
                <a16:creationId xmlns:a16="http://schemas.microsoft.com/office/drawing/2014/main" id="{F29E577A-8CE0-6C46-5AFD-1645A0CEE8A2}"/>
              </a:ext>
            </a:extLst>
          </p:cNvPr>
          <p:cNvPicPr>
            <a:picLocks noChangeAspect="1"/>
          </p:cNvPicPr>
          <p:nvPr/>
        </p:nvPicPr>
        <p:blipFill>
          <a:blip r:embed="rId2"/>
          <a:stretch>
            <a:fillRect/>
          </a:stretch>
        </p:blipFill>
        <p:spPr>
          <a:xfrm>
            <a:off x="2665478" y="1492469"/>
            <a:ext cx="7896782" cy="4662861"/>
          </a:xfrm>
          <a:prstGeom prst="rect">
            <a:avLst/>
          </a:prstGeom>
        </p:spPr>
      </p:pic>
    </p:spTree>
    <p:extLst>
      <p:ext uri="{BB962C8B-B14F-4D97-AF65-F5344CB8AC3E}">
        <p14:creationId xmlns:p14="http://schemas.microsoft.com/office/powerpoint/2010/main" val="2643843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F4A71C-DAD0-EB18-8665-3F4D96E655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9C149C-8D4B-0F67-6046-C6FF71B7637E}"/>
              </a:ext>
            </a:extLst>
          </p:cNvPr>
          <p:cNvSpPr>
            <a:spLocks noGrp="1"/>
          </p:cNvSpPr>
          <p:nvPr>
            <p:ph type="title"/>
          </p:nvPr>
        </p:nvSpPr>
        <p:spPr>
          <a:xfrm>
            <a:off x="2506132" y="365125"/>
            <a:ext cx="9349537" cy="1325563"/>
          </a:xfrm>
        </p:spPr>
        <p:txBody>
          <a:bodyPr/>
          <a:lstStyle/>
          <a:p>
            <a:r>
              <a:rPr lang="en-US" dirty="0"/>
              <a:t>DKG U.S. FORUM</a:t>
            </a:r>
          </a:p>
        </p:txBody>
      </p:sp>
      <p:sp>
        <p:nvSpPr>
          <p:cNvPr id="3" name="Content Placeholder 2">
            <a:extLst>
              <a:ext uri="{FF2B5EF4-FFF2-40B4-BE49-F238E27FC236}">
                <a16:creationId xmlns:a16="http://schemas.microsoft.com/office/drawing/2014/main" id="{CF751A4D-2225-7E47-97ED-A3B0DB7471A2}"/>
              </a:ext>
            </a:extLst>
          </p:cNvPr>
          <p:cNvSpPr>
            <a:spLocks noGrp="1"/>
          </p:cNvSpPr>
          <p:nvPr>
            <p:ph idx="1"/>
          </p:nvPr>
        </p:nvSpPr>
        <p:spPr/>
        <p:txBody>
          <a:bodyPr/>
          <a:lstStyle/>
          <a:p>
            <a:r>
              <a:rPr lang="en-US" dirty="0"/>
              <a:t>We are positional, but we are not partisan.</a:t>
            </a:r>
          </a:p>
          <a:p>
            <a:r>
              <a:rPr lang="en-US" dirty="0"/>
              <a:t>We advocate and agitate, but we do not aggravate.</a:t>
            </a:r>
          </a:p>
          <a:p>
            <a:r>
              <a:rPr lang="en-US" dirty="0"/>
              <a:t>We organize, but we do not opine.</a:t>
            </a:r>
          </a:p>
          <a:p>
            <a:r>
              <a:rPr lang="en-US" dirty="0"/>
              <a:t>We are passionate, but we do not pontificate.</a:t>
            </a:r>
          </a:p>
          <a:p>
            <a:endParaRPr lang="en-US" dirty="0"/>
          </a:p>
          <a:p>
            <a:pPr marL="0" indent="0">
              <a:buNone/>
            </a:pPr>
            <a:r>
              <a:rPr lang="en-US" dirty="0"/>
              <a:t>WE ARE WOMEN ADVOCATING FOR LEGISLATIVE ACTION!</a:t>
            </a:r>
          </a:p>
        </p:txBody>
      </p:sp>
    </p:spTree>
    <p:extLst>
      <p:ext uri="{BB962C8B-B14F-4D97-AF65-F5344CB8AC3E}">
        <p14:creationId xmlns:p14="http://schemas.microsoft.com/office/powerpoint/2010/main" val="280915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62FC-C76B-2A7F-2EC8-32858A008B33}"/>
              </a:ext>
            </a:extLst>
          </p:cNvPr>
          <p:cNvSpPr>
            <a:spLocks noGrp="1"/>
          </p:cNvSpPr>
          <p:nvPr>
            <p:ph type="title"/>
          </p:nvPr>
        </p:nvSpPr>
        <p:spPr/>
        <p:txBody>
          <a:bodyPr/>
          <a:lstStyle/>
          <a:p>
            <a:r>
              <a:rPr lang="en-US"/>
              <a:t>WHY ARE WE HERE?</a:t>
            </a:r>
            <a:endParaRPr lang="en-US" dirty="0"/>
          </a:p>
        </p:txBody>
      </p:sp>
      <p:sp>
        <p:nvSpPr>
          <p:cNvPr id="3" name="Content Placeholder 2">
            <a:extLst>
              <a:ext uri="{FF2B5EF4-FFF2-40B4-BE49-F238E27FC236}">
                <a16:creationId xmlns:a16="http://schemas.microsoft.com/office/drawing/2014/main" id="{F7496EAD-218F-91C6-8F1F-128E050108B1}"/>
              </a:ext>
            </a:extLst>
          </p:cNvPr>
          <p:cNvSpPr>
            <a:spLocks noGrp="1"/>
          </p:cNvSpPr>
          <p:nvPr>
            <p:ph idx="1"/>
          </p:nvPr>
        </p:nvSpPr>
        <p:spPr>
          <a:xfrm>
            <a:off x="712076" y="2192398"/>
            <a:ext cx="10515600" cy="2271081"/>
          </a:xfrm>
        </p:spPr>
        <p:txBody>
          <a:bodyPr/>
          <a:lstStyle/>
          <a:p>
            <a:r>
              <a:rPr lang="en-US" dirty="0"/>
              <a:t>To understand the importance of tracking legislation.</a:t>
            </a:r>
          </a:p>
          <a:p>
            <a:r>
              <a:rPr lang="en-US" dirty="0"/>
              <a:t>To understand how to track legislation.</a:t>
            </a:r>
          </a:p>
          <a:p>
            <a:r>
              <a:rPr lang="en-US" dirty="0"/>
              <a:t>To be effective in influencing legislative action at the local, state, and national levels.</a:t>
            </a:r>
          </a:p>
        </p:txBody>
      </p:sp>
      <p:sp>
        <p:nvSpPr>
          <p:cNvPr id="5" name="TextBox 4">
            <a:extLst>
              <a:ext uri="{FF2B5EF4-FFF2-40B4-BE49-F238E27FC236}">
                <a16:creationId xmlns:a16="http://schemas.microsoft.com/office/drawing/2014/main" id="{0C2FE8A2-D111-1E5B-37FB-774425867B56}"/>
              </a:ext>
            </a:extLst>
          </p:cNvPr>
          <p:cNvSpPr txBox="1"/>
          <p:nvPr/>
        </p:nvSpPr>
        <p:spPr>
          <a:xfrm>
            <a:off x="420414" y="4287230"/>
            <a:ext cx="11225047" cy="1569660"/>
          </a:xfrm>
          <a:prstGeom prst="rect">
            <a:avLst/>
          </a:prstGeom>
          <a:noFill/>
        </p:spPr>
        <p:txBody>
          <a:bodyPr wrap="square">
            <a:spAutoFit/>
          </a:bodyPr>
          <a:lstStyle/>
          <a:p>
            <a:pPr marL="0" indent="0">
              <a:buNone/>
            </a:pPr>
            <a:r>
              <a:rPr lang="en-US" sz="3200" dirty="0"/>
              <a:t>We are all personally and professionally impacted by legislative decisions.  The best way to participate in democracy is to stay informed and to TAKE ACTION!</a:t>
            </a:r>
          </a:p>
        </p:txBody>
      </p:sp>
    </p:spTree>
    <p:extLst>
      <p:ext uri="{BB962C8B-B14F-4D97-AF65-F5344CB8AC3E}">
        <p14:creationId xmlns:p14="http://schemas.microsoft.com/office/powerpoint/2010/main" val="2872027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4E223-02AE-0BAE-2F85-27D3E24EC7C1}"/>
              </a:ext>
            </a:extLst>
          </p:cNvPr>
          <p:cNvSpPr>
            <a:spLocks noGrp="1"/>
          </p:cNvSpPr>
          <p:nvPr>
            <p:ph type="title"/>
          </p:nvPr>
        </p:nvSpPr>
        <p:spPr>
          <a:xfrm>
            <a:off x="941812" y="2766218"/>
            <a:ext cx="10515600" cy="1325563"/>
          </a:xfrm>
        </p:spPr>
        <p:txBody>
          <a:bodyPr>
            <a:normAutofit fontScale="90000"/>
          </a:bodyPr>
          <a:lstStyle/>
          <a:p>
            <a:pPr algn="ctr"/>
            <a:r>
              <a:rPr lang="en-US" dirty="0"/>
              <a:t>H.R. 82 </a:t>
            </a:r>
            <a:br>
              <a:rPr lang="en-US" dirty="0"/>
            </a:br>
            <a:r>
              <a:rPr lang="en-US" dirty="0"/>
              <a:t>THE SOCIAL SECURITY FAIRNESS ACT OF 2023</a:t>
            </a:r>
            <a:br>
              <a:rPr lang="en-US" dirty="0"/>
            </a:br>
            <a:br>
              <a:rPr lang="en-US" dirty="0"/>
            </a:br>
            <a:r>
              <a:rPr lang="en-US" sz="2700" b="0" i="0" dirty="0">
                <a:solidFill>
                  <a:srgbClr val="212121"/>
                </a:solidFill>
                <a:effectLst/>
                <a:latin typeface="ui-sans-serif"/>
              </a:rPr>
              <a:t>On January 5, 2025, the President signed into law </a:t>
            </a:r>
            <a:r>
              <a:rPr lang="en-US" sz="2700" b="0" i="0" u="none" strike="noStrike" dirty="0">
                <a:solidFill>
                  <a:srgbClr val="1155CC"/>
                </a:solidFill>
                <a:effectLst/>
                <a:latin typeface="ui-sans-serif"/>
                <a:hlinkClick r:id="rId2"/>
              </a:rPr>
              <a:t>H.R. 82</a:t>
            </a:r>
            <a:r>
              <a:rPr lang="en-US" sz="2700" b="0" i="0" dirty="0">
                <a:solidFill>
                  <a:srgbClr val="212121"/>
                </a:solidFill>
                <a:effectLst/>
                <a:latin typeface="ui-sans-serif"/>
              </a:rPr>
              <a:t>, the </a:t>
            </a:r>
            <a:r>
              <a:rPr lang="en-US" sz="2700" b="0" i="1" dirty="0">
                <a:solidFill>
                  <a:srgbClr val="212121"/>
                </a:solidFill>
                <a:effectLst/>
                <a:latin typeface="ui-sans-serif"/>
              </a:rPr>
              <a:t>Social Security Fairness Act of 2023</a:t>
            </a:r>
            <a:r>
              <a:rPr lang="en-US" sz="2700" b="0" i="0" dirty="0">
                <a:solidFill>
                  <a:srgbClr val="212121"/>
                </a:solidFill>
                <a:effectLst/>
                <a:latin typeface="ui-sans-serif"/>
              </a:rPr>
              <a:t>. The law repeals the Windfall Elimination Provision (WEP) and Government Pension Offset (GPO) provision, both of which could reduce Social Security benefits when someone received a pension based on work that was not covered by Social Security. The law applies with respect to benefits payable for months after December 2023. (WEP and GPO continue to apply to benefits payable for months before January 2024.)</a:t>
            </a:r>
            <a:endParaRPr lang="en-US" sz="2700" dirty="0"/>
          </a:p>
        </p:txBody>
      </p:sp>
    </p:spTree>
    <p:extLst>
      <p:ext uri="{BB962C8B-B14F-4D97-AF65-F5344CB8AC3E}">
        <p14:creationId xmlns:p14="http://schemas.microsoft.com/office/powerpoint/2010/main" val="1114070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63D4-7B4C-9314-34C9-893A05B1E809}"/>
              </a:ext>
            </a:extLst>
          </p:cNvPr>
          <p:cNvSpPr>
            <a:spLocks noGrp="1"/>
          </p:cNvSpPr>
          <p:nvPr>
            <p:ph type="title"/>
          </p:nvPr>
        </p:nvSpPr>
        <p:spPr/>
        <p:txBody>
          <a:bodyPr/>
          <a:lstStyle/>
          <a:p>
            <a:r>
              <a:rPr lang="en-US" dirty="0"/>
              <a:t>HOW BILLS BECOME LAWS</a:t>
            </a:r>
          </a:p>
        </p:txBody>
      </p:sp>
      <p:sp>
        <p:nvSpPr>
          <p:cNvPr id="3" name="Content Placeholder 2">
            <a:extLst>
              <a:ext uri="{FF2B5EF4-FFF2-40B4-BE49-F238E27FC236}">
                <a16:creationId xmlns:a16="http://schemas.microsoft.com/office/drawing/2014/main" id="{628571E1-A83F-EB67-7F11-42CEA8939049}"/>
              </a:ext>
            </a:extLst>
          </p:cNvPr>
          <p:cNvSpPr>
            <a:spLocks noGrp="1"/>
          </p:cNvSpPr>
          <p:nvPr>
            <p:ph idx="1"/>
          </p:nvPr>
        </p:nvSpPr>
        <p:spPr/>
        <p:txBody>
          <a:bodyPr/>
          <a:lstStyle/>
          <a:p>
            <a:r>
              <a:rPr lang="en-US" dirty="0"/>
              <a:t>DRAFTING</a:t>
            </a:r>
          </a:p>
          <a:p>
            <a:r>
              <a:rPr lang="en-US" dirty="0"/>
              <a:t>INTRODUCTION</a:t>
            </a:r>
          </a:p>
          <a:p>
            <a:r>
              <a:rPr lang="en-US" dirty="0"/>
              <a:t>COMMITTEES AND HEARINGS</a:t>
            </a:r>
          </a:p>
          <a:p>
            <a:r>
              <a:rPr lang="en-US" dirty="0"/>
              <a:t>FLOOR DEBATES AND VOTES</a:t>
            </a:r>
          </a:p>
          <a:p>
            <a:r>
              <a:rPr lang="en-US" dirty="0"/>
              <a:t>RECONCILIATION</a:t>
            </a:r>
          </a:p>
          <a:p>
            <a:r>
              <a:rPr lang="en-US" dirty="0"/>
              <a:t>EXECUTIVE APPROVAL OR VETO</a:t>
            </a:r>
          </a:p>
        </p:txBody>
      </p:sp>
      <p:sp>
        <p:nvSpPr>
          <p:cNvPr id="4" name="Explosion: 14 Points 3">
            <a:extLst>
              <a:ext uri="{FF2B5EF4-FFF2-40B4-BE49-F238E27FC236}">
                <a16:creationId xmlns:a16="http://schemas.microsoft.com/office/drawing/2014/main" id="{83BA92FC-8007-9962-5F0F-CA883564B22C}"/>
              </a:ext>
            </a:extLst>
          </p:cNvPr>
          <p:cNvSpPr/>
          <p:nvPr/>
        </p:nvSpPr>
        <p:spPr>
          <a:xfrm>
            <a:off x="5822732" y="1187669"/>
            <a:ext cx="6211614" cy="4819053"/>
          </a:xfrm>
          <a:prstGeom prst="irregularSeal2">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You CAN influence what happens at EVERY step!</a:t>
            </a:r>
          </a:p>
        </p:txBody>
      </p:sp>
    </p:spTree>
    <p:extLst>
      <p:ext uri="{BB962C8B-B14F-4D97-AF65-F5344CB8AC3E}">
        <p14:creationId xmlns:p14="http://schemas.microsoft.com/office/powerpoint/2010/main" val="2284030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a:extLst>
              <a:ext uri="{FF2B5EF4-FFF2-40B4-BE49-F238E27FC236}">
                <a16:creationId xmlns:a16="http://schemas.microsoft.com/office/drawing/2014/main" id="{EC32BE35-5599-7726-3A0B-848F19A313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1475" y="105105"/>
            <a:ext cx="6011917" cy="591732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5AA90D79-94B1-DD3C-47F2-EBAA6FFD2C94}"/>
              </a:ext>
            </a:extLst>
          </p:cNvPr>
          <p:cNvSpPr>
            <a:spLocks noGrp="1"/>
          </p:cNvSpPr>
          <p:nvPr>
            <p:ph type="title"/>
          </p:nvPr>
        </p:nvSpPr>
        <p:spPr>
          <a:xfrm>
            <a:off x="157655" y="1773511"/>
            <a:ext cx="3153104" cy="4248918"/>
          </a:xfrm>
        </p:spPr>
        <p:txBody>
          <a:bodyPr>
            <a:normAutofit/>
          </a:bodyPr>
          <a:lstStyle/>
          <a:p>
            <a:pPr algn="ctr"/>
            <a:r>
              <a:rPr lang="en-US" dirty="0"/>
              <a:t>HOW BILLS BECOME LAWS IN ARIZONA</a:t>
            </a:r>
          </a:p>
        </p:txBody>
      </p:sp>
    </p:spTree>
    <p:extLst>
      <p:ext uri="{BB962C8B-B14F-4D97-AF65-F5344CB8AC3E}">
        <p14:creationId xmlns:p14="http://schemas.microsoft.com/office/powerpoint/2010/main" val="3386844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4FDF0-EE42-A261-DFA7-FE89248D2992}"/>
              </a:ext>
            </a:extLst>
          </p:cNvPr>
          <p:cNvSpPr>
            <a:spLocks noGrp="1"/>
          </p:cNvSpPr>
          <p:nvPr>
            <p:ph type="title"/>
          </p:nvPr>
        </p:nvSpPr>
        <p:spPr/>
        <p:txBody>
          <a:bodyPr/>
          <a:lstStyle/>
          <a:p>
            <a:r>
              <a:rPr lang="en-US" dirty="0"/>
              <a:t>TOOLS AND RESOURCES FOR TRACKING LEGISLATION</a:t>
            </a:r>
          </a:p>
        </p:txBody>
      </p:sp>
      <p:sp>
        <p:nvSpPr>
          <p:cNvPr id="3" name="Content Placeholder 2">
            <a:extLst>
              <a:ext uri="{FF2B5EF4-FFF2-40B4-BE49-F238E27FC236}">
                <a16:creationId xmlns:a16="http://schemas.microsoft.com/office/drawing/2014/main" id="{604ECE50-85B7-CDAD-59FC-F9685EF09778}"/>
              </a:ext>
            </a:extLst>
          </p:cNvPr>
          <p:cNvSpPr>
            <a:spLocks noGrp="1"/>
          </p:cNvSpPr>
          <p:nvPr>
            <p:ph idx="1"/>
          </p:nvPr>
        </p:nvSpPr>
        <p:spPr>
          <a:xfrm>
            <a:off x="838200" y="2286631"/>
            <a:ext cx="10515600" cy="3875177"/>
          </a:xfrm>
        </p:spPr>
        <p:txBody>
          <a:bodyPr>
            <a:normAutofit lnSpcReduction="10000"/>
          </a:bodyPr>
          <a:lstStyle/>
          <a:p>
            <a:r>
              <a:rPr lang="en-US" dirty="0"/>
              <a:t>OFFICIAL GOVERNMENT PLATFORMS</a:t>
            </a:r>
          </a:p>
          <a:p>
            <a:pPr lvl="1"/>
            <a:r>
              <a:rPr lang="en-US" dirty="0"/>
              <a:t>U.S. Senate </a:t>
            </a:r>
            <a:r>
              <a:rPr lang="en-US" dirty="0">
                <a:hlinkClick r:id="rId2"/>
              </a:rPr>
              <a:t>U.S. Senate: Bills, Acts, &amp; Laws</a:t>
            </a:r>
            <a:endParaRPr lang="en-US" dirty="0"/>
          </a:p>
          <a:p>
            <a:pPr lvl="1"/>
            <a:r>
              <a:rPr lang="en-US" dirty="0"/>
              <a:t>Office of The Clerk, US House of Representatives  </a:t>
            </a:r>
            <a:r>
              <a:rPr lang="en-US" dirty="0">
                <a:hlinkClick r:id="rId3"/>
              </a:rPr>
              <a:t>Office of the Clerk, U.S. House of Representatives - Votes</a:t>
            </a:r>
            <a:endParaRPr lang="en-US" dirty="0"/>
          </a:p>
          <a:p>
            <a:r>
              <a:rPr lang="en-US" dirty="0"/>
              <a:t>THIRD-PARTY PLATFORMS</a:t>
            </a:r>
          </a:p>
          <a:p>
            <a:pPr lvl="1"/>
            <a:r>
              <a:rPr lang="en-US" dirty="0"/>
              <a:t>GovTrack.us  </a:t>
            </a:r>
            <a:r>
              <a:rPr lang="en-US" dirty="0">
                <a:hlinkClick r:id="rId4"/>
              </a:rPr>
              <a:t>GovTrack.us: Tracking the U.S. Congress</a:t>
            </a:r>
            <a:r>
              <a:rPr lang="en-US" dirty="0"/>
              <a:t> </a:t>
            </a:r>
            <a:r>
              <a:rPr lang="en-US" b="1" u="sng" dirty="0"/>
              <a:t> </a:t>
            </a:r>
          </a:p>
          <a:p>
            <a:pPr lvl="1"/>
            <a:r>
              <a:rPr lang="en-US" dirty="0" err="1"/>
              <a:t>LegiScan</a:t>
            </a:r>
            <a:r>
              <a:rPr lang="en-US" dirty="0"/>
              <a:t>  </a:t>
            </a:r>
            <a:r>
              <a:rPr lang="en-US" dirty="0">
                <a:hlinkClick r:id="rId5"/>
              </a:rPr>
              <a:t>US Congress Legislature | 2025-2026 | 119th Congress | </a:t>
            </a:r>
            <a:r>
              <a:rPr lang="en-US" dirty="0" err="1">
                <a:hlinkClick r:id="rId5"/>
              </a:rPr>
              <a:t>LegiScan</a:t>
            </a:r>
            <a:endParaRPr lang="en-US" dirty="0"/>
          </a:p>
          <a:p>
            <a:pPr lvl="1"/>
            <a:r>
              <a:rPr lang="en-US" dirty="0"/>
              <a:t>Fast Democracy </a:t>
            </a:r>
            <a:r>
              <a:rPr lang="en-US" dirty="0">
                <a:hlinkClick r:id="rId6"/>
              </a:rPr>
              <a:t>Free bill tracking for US Congress - </a:t>
            </a:r>
            <a:r>
              <a:rPr lang="en-US" dirty="0" err="1">
                <a:hlinkClick r:id="rId6"/>
              </a:rPr>
              <a:t>FastDemocracy</a:t>
            </a:r>
            <a:endParaRPr lang="en-US" dirty="0"/>
          </a:p>
          <a:p>
            <a:r>
              <a:rPr lang="en-US" dirty="0"/>
              <a:t>LOCAL NEWS AND ADVOCACY GROUPS</a:t>
            </a:r>
          </a:p>
        </p:txBody>
      </p:sp>
    </p:spTree>
    <p:extLst>
      <p:ext uri="{BB962C8B-B14F-4D97-AF65-F5344CB8AC3E}">
        <p14:creationId xmlns:p14="http://schemas.microsoft.com/office/powerpoint/2010/main" val="339398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136</TotalTime>
  <Words>545</Words>
  <Application>Microsoft Office PowerPoint</Application>
  <PresentationFormat>Widescreen</PresentationFormat>
  <Paragraphs>68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Aptos Display</vt:lpstr>
      <vt:lpstr>Arial</vt:lpstr>
      <vt:lpstr>ui-sans-serif</vt:lpstr>
      <vt:lpstr>Custom Design</vt:lpstr>
      <vt:lpstr>PowerPoint Presentation</vt:lpstr>
      <vt:lpstr>NOW THE REAL WORK BEGINS!</vt:lpstr>
      <vt:lpstr>DKG U.S. FORUM STEERING COMMITTEE</vt:lpstr>
      <vt:lpstr>DKG U.S. FORUM</vt:lpstr>
      <vt:lpstr>WHY ARE WE HERE?</vt:lpstr>
      <vt:lpstr>H.R. 82  THE SOCIAL SECURITY FAIRNESS ACT OF 2023  On January 5, 2025, the President signed into law H.R. 82, the Social Security Fairness Act of 2023. The law repeals the Windfall Elimination Provision (WEP) and Government Pension Offset (GPO) provision, both of which could reduce Social Security benefits when someone received a pension based on work that was not covered by Social Security. The law applies with respect to benefits payable for months after December 2023. (WEP and GPO continue to apply to benefits payable for months before January 2024.)</vt:lpstr>
      <vt:lpstr>HOW BILLS BECOME LAWS</vt:lpstr>
      <vt:lpstr>HOW BILLS BECOME LAWS IN ARIZONA</vt:lpstr>
      <vt:lpstr>TOOLS AND RESOURCES FOR TRACKING LEGISLATION</vt:lpstr>
      <vt:lpstr>PRACTICAL STEPS TO TRACK LEGISLATION</vt:lpstr>
      <vt:lpstr>CHALLENGES AND TIPS</vt:lpstr>
      <vt:lpstr>HOW TO TAKE ACTION</vt:lpstr>
      <vt:lpstr>NEXT STEPS</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April Coleman</dc:creator>
  <cp:lastModifiedBy>April Coleman</cp:lastModifiedBy>
  <cp:revision>2</cp:revision>
  <dcterms:created xsi:type="dcterms:W3CDTF">2025-01-11T19:34:41Z</dcterms:created>
  <dcterms:modified xsi:type="dcterms:W3CDTF">2025-01-11T21:51:18Z</dcterms:modified>
</cp:coreProperties>
</file>